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Permanent Marker"/>
      <p:regular r:id="rId15"/>
    </p:embeddedFont>
    <p:embeddedFont>
      <p:font typeface="Ultra"/>
      <p:regular r:id="rId16"/>
    </p:embeddedFont>
    <p:embeddedFont>
      <p:font typeface="Bree Serif"/>
      <p:regular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ermanentMarker-regular.fntdata"/><Relationship Id="rId14" Type="http://schemas.openxmlformats.org/officeDocument/2006/relationships/slide" Target="slides/slide10.xml"/><Relationship Id="rId17" Type="http://schemas.openxmlformats.org/officeDocument/2006/relationships/font" Target="fonts/BreeSerif-regular.fntdata"/><Relationship Id="rId16" Type="http://schemas.openxmlformats.org/officeDocument/2006/relationships/font" Target="fonts/Ultra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sv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latin typeface="Ultra"/>
              <a:ea typeface="Ultra"/>
              <a:cs typeface="Ultra"/>
              <a:sym typeface="Ultra"/>
            </a:endParaRPr>
          </a:p>
          <a:p>
            <a:pPr lvl="0">
              <a:spcBef>
                <a:spcPts val="0"/>
              </a:spcBef>
              <a:buNone/>
            </a:pPr>
            <a:r>
              <a:rPr lang="sv">
                <a:latin typeface="Ultra"/>
                <a:ea typeface="Ultra"/>
                <a:cs typeface="Ultra"/>
                <a:sym typeface="Ultra"/>
              </a:rPr>
              <a:t>Vecka 14</a:t>
            </a:r>
          </a:p>
          <a:p>
            <a:pPr lvl="0">
              <a:spcBef>
                <a:spcPts val="0"/>
              </a:spcBef>
              <a:buNone/>
            </a:pPr>
            <a:r>
              <a:rPr lang="sv">
                <a:latin typeface="Ultra"/>
                <a:ea typeface="Ultra"/>
                <a:cs typeface="Ultra"/>
                <a:sym typeface="Ultra"/>
              </a:rPr>
              <a:t>Remi och Patt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ctrTitle"/>
          </p:nvPr>
        </p:nvSpPr>
        <p:spPr>
          <a:xfrm>
            <a:off x="311708" y="362672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sv" sz="2800">
                <a:solidFill>
                  <a:srgbClr val="000000"/>
                </a:solidFill>
              </a:rPr>
              <a:t>Jag jobbar med boken när jag ska det!</a:t>
            </a:r>
          </a:p>
          <a:p>
            <a:pPr indent="-406400" lvl="0" marL="457200" rtl="0" algn="l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sv" sz="2800">
                <a:solidFill>
                  <a:srgbClr val="000000"/>
                </a:solidFill>
              </a:rPr>
              <a:t>Jag lyssnar på tränaren när han/hon pratar!</a:t>
            </a:r>
          </a:p>
          <a:p>
            <a:pPr indent="-406400" lvl="0" marL="457200" rtl="0" algn="l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sv" sz="2800">
                <a:solidFill>
                  <a:srgbClr val="000000"/>
                </a:solidFill>
              </a:rPr>
              <a:t>JAG STÖR INTE!</a:t>
            </a:r>
          </a:p>
          <a:p>
            <a:pPr indent="-406400" lvl="0" marL="457200" rtl="0" algn="l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sv" sz="2800">
                <a:solidFill>
                  <a:srgbClr val="000000"/>
                </a:solidFill>
              </a:rPr>
              <a:t>Jag lägger mig inte i andras parti!</a:t>
            </a:r>
          </a:p>
          <a:p>
            <a:pPr indent="-406400" lvl="0" marL="457200" rtl="0" algn="l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sv" sz="2800">
                <a:solidFill>
                  <a:srgbClr val="000000"/>
                </a:solidFill>
              </a:rPr>
              <a:t>Jag springer inte runt eller kryper under bord!</a:t>
            </a:r>
          </a:p>
          <a:p>
            <a:pPr indent="-406400" lvl="0" marL="457200" rtl="0" algn="l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sv" sz="2800">
                <a:solidFill>
                  <a:srgbClr val="000000"/>
                </a:solidFill>
              </a:rPr>
              <a:t>Jag tar inte andras saker!                                       OM JAG INTE FÖLJER REGLERNA FÅR JAG TA EN PAUS!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 txBox="1"/>
          <p:nvPr/>
        </p:nvSpPr>
        <p:spPr>
          <a:xfrm>
            <a:off x="0" y="247975"/>
            <a:ext cx="8832300" cy="8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sv" sz="5200"/>
              <a:t> Regler för Vitbondegruppen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FF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"/>
              <a:t>Vad är patt?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FFFF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" sz="4800">
                <a:latin typeface="Permanent Marker"/>
                <a:ea typeface="Permanent Marker"/>
                <a:cs typeface="Permanent Marker"/>
                <a:sym typeface="Permanent Marker"/>
              </a:rPr>
              <a:t>Vad är patt?</a:t>
            </a:r>
          </a:p>
          <a:p>
            <a:pPr lvl="0">
              <a:spcBef>
                <a:spcPts val="0"/>
              </a:spcBef>
              <a:buNone/>
            </a:pPr>
            <a:r>
              <a:rPr lang="sv" sz="3000">
                <a:latin typeface="Bree Serif"/>
                <a:ea typeface="Bree Serif"/>
                <a:cs typeface="Bree Serif"/>
                <a:sym typeface="Bree Serif"/>
              </a:rPr>
              <a:t>Patt är när du har inga pjäser kvar förutom kungen och kungen kan inte gå någonstans och ingen pjäs schackar kungen.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FFF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" sz="4800">
                <a:latin typeface="Permanent Marker"/>
                <a:ea typeface="Permanent Marker"/>
                <a:cs typeface="Permanent Marker"/>
                <a:sym typeface="Permanent Marker"/>
              </a:rPr>
              <a:t>Några exempel av patt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7631750" y="467600"/>
            <a:ext cx="734700" cy="12693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highlight>
                <a:srgbClr val="000000"/>
              </a:highlight>
            </a:endParaRPr>
          </a:p>
        </p:txBody>
      </p:sp>
      <p:pic>
        <p:nvPicPr>
          <p:cNvPr descr="Patt 1.PNG"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200" y="1381675"/>
            <a:ext cx="3319375" cy="338652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att 2.PNG"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22725" y="1380475"/>
            <a:ext cx="3386525" cy="338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2280200" y="4538400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sv" sz="48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Är det patt?</a:t>
            </a:r>
          </a:p>
        </p:txBody>
      </p:sp>
      <p:pic>
        <p:nvPicPr>
          <p:cNvPr descr="Är det patt 1.PNG"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0200" y="310025"/>
            <a:ext cx="3877425" cy="393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2319887" y="4214700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sv" sz="48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Är det patt?</a:t>
            </a:r>
          </a:p>
        </p:txBody>
      </p:sp>
      <p:pic>
        <p:nvPicPr>
          <p:cNvPr descr="Är det patt 2.PNG"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9887" y="187263"/>
            <a:ext cx="3852475" cy="3860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2621512" y="4309950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sv" sz="48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Är det patt?</a:t>
            </a:r>
          </a:p>
        </p:txBody>
      </p:sp>
      <p:pic>
        <p:nvPicPr>
          <p:cNvPr descr="Är det patt 3.PNG"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23937" y="176274"/>
            <a:ext cx="3896124" cy="388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FFFF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" sz="4800">
                <a:latin typeface="Permanent Marker"/>
                <a:ea typeface="Permanent Marker"/>
                <a:cs typeface="Permanent Marker"/>
                <a:sym typeface="Permanent Marker"/>
              </a:rPr>
              <a:t>Vad är REMI?</a:t>
            </a:r>
          </a:p>
        </p:txBody>
      </p:sp>
      <p:sp>
        <p:nvSpPr>
          <p:cNvPr id="99" name="Shape 9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FFFF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" sz="4800">
                <a:latin typeface="Permanent Marker"/>
                <a:ea typeface="Permanent Marker"/>
                <a:cs typeface="Permanent Marker"/>
                <a:sym typeface="Permanent Marker"/>
              </a:rPr>
              <a:t>       Vad är Remi?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" sz="3000">
                <a:latin typeface="Bree Serif"/>
                <a:ea typeface="Bree Serif"/>
                <a:cs typeface="Bree Serif"/>
                <a:sym typeface="Bree Serif"/>
              </a:rPr>
              <a:t>Man kan komma överens om remi.</a:t>
            </a:r>
          </a:p>
          <a:p>
            <a:pPr lvl="0">
              <a:spcBef>
                <a:spcPts val="0"/>
              </a:spcBef>
              <a:buNone/>
            </a:pPr>
            <a:r>
              <a:rPr lang="sv" sz="3000">
                <a:latin typeface="Bree Serif"/>
                <a:ea typeface="Bree Serif"/>
                <a:cs typeface="Bree Serif"/>
                <a:sym typeface="Bree Serif"/>
              </a:rPr>
              <a:t>Bådas tid går ut.</a:t>
            </a:r>
          </a:p>
          <a:p>
            <a:pPr lvl="0">
              <a:spcBef>
                <a:spcPts val="0"/>
              </a:spcBef>
              <a:buNone/>
            </a:pPr>
            <a:r>
              <a:rPr lang="sv" sz="3000">
                <a:latin typeface="Bree Serif"/>
                <a:ea typeface="Bree Serif"/>
                <a:cs typeface="Bree Serif"/>
                <a:sym typeface="Bree Serif"/>
              </a:rPr>
              <a:t>Båda har bara varsin kung kvar.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